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1" r:id="rId6"/>
    <p:sldId id="263" r:id="rId7"/>
    <p:sldId id="257" r:id="rId8"/>
    <p:sldId id="264" r:id="rId9"/>
    <p:sldId id="279" r:id="rId10"/>
    <p:sldId id="280" r:id="rId11"/>
    <p:sldId id="278" r:id="rId12"/>
    <p:sldId id="273" r:id="rId13"/>
    <p:sldId id="271" r:id="rId14"/>
    <p:sldId id="274" r:id="rId15"/>
    <p:sldId id="265" r:id="rId16"/>
    <p:sldId id="281" r:id="rId17"/>
    <p:sldId id="266" r:id="rId18"/>
    <p:sldId id="275" r:id="rId19"/>
    <p:sldId id="283" r:id="rId20"/>
    <p:sldId id="268" r:id="rId21"/>
    <p:sldId id="276" r:id="rId22"/>
    <p:sldId id="269" r:id="rId23"/>
    <p:sldId id="277" r:id="rId24"/>
    <p:sldId id="267" r:id="rId25"/>
    <p:sldId id="262" r:id="rId26"/>
    <p:sldId id="284" r:id="rId27"/>
    <p:sldId id="285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1932"/>
    <a:srgbClr val="002448"/>
    <a:srgbClr val="006600"/>
    <a:srgbClr val="008000"/>
    <a:srgbClr val="FF0066"/>
    <a:srgbClr val="D68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726" y="-11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8"/>
    </p:cViewPr>
  </p:sorterViewPr>
  <p:notesViewPr>
    <p:cSldViewPr>
      <p:cViewPr varScale="1">
        <p:scale>
          <a:sx n="57" d="100"/>
          <a:sy n="57" d="100"/>
        </p:scale>
        <p:origin x="-183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01348E-587E-4DB3-9D41-9DCEF499DD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5E8786-A065-4994-A6DA-491D04C004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2C59A-A7F4-43B0-8777-66A56E08D902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456AD-2872-4EAE-B5FF-FB876B516240}" type="slidenum">
              <a:rPr lang="en-US"/>
              <a:pPr/>
              <a:t>12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457200"/>
            <a:ext cx="19875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81501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9549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762000"/>
            <a:ext cx="8640762" cy="1143000"/>
          </a:xfrm>
        </p:spPr>
        <p:txBody>
          <a:bodyPr/>
          <a:lstStyle/>
          <a:p>
            <a:r>
              <a:rPr lang="en-US" sz="4400"/>
              <a:t>The Five-Paragraph Essay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038600"/>
            <a:ext cx="6400800" cy="1905000"/>
          </a:xfrm>
        </p:spPr>
        <p:txBody>
          <a:bodyPr/>
          <a:lstStyle/>
          <a:p>
            <a:pPr algn="ctr"/>
            <a:r>
              <a:rPr lang="en-US" sz="4000" dirty="0">
                <a:latin typeface="Arial Black" pitchFamily="34" charset="0"/>
              </a:rPr>
              <a:t>A </a:t>
            </a:r>
            <a:r>
              <a:rPr lang="en-US" sz="4000" dirty="0" smtClean="0">
                <a:latin typeface="Arial Black" pitchFamily="34" charset="0"/>
              </a:rPr>
              <a:t>Framework Writing Essays</a:t>
            </a:r>
            <a:endParaRPr lang="en-US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6705600" cy="5334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>
                <a:latin typeface="Arial" charset="0"/>
              </a:rPr>
              <a:t>You already have your 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first paragraph done! 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Pretty easy, huh?</a:t>
            </a:r>
            <a:br>
              <a:rPr lang="en-US" b="1">
                <a:latin typeface="Arial" charset="0"/>
              </a:rPr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>
                <a:solidFill>
                  <a:schemeClr val="tx1"/>
                </a:solidFill>
                <a:latin typeface="Arial" charset="0"/>
              </a:rPr>
              <a:t>To make it even easier look at this organizational plan using color-coding.</a:t>
            </a:r>
            <a:r>
              <a:rPr lang="en-US">
                <a:solidFill>
                  <a:schemeClr val="tx1"/>
                </a:solidFill>
              </a:rPr>
              <a:t> </a:t>
            </a:r>
            <a:endParaRPr lang="en-US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327150" y="609600"/>
          <a:ext cx="882650" cy="2667000"/>
        </p:xfrm>
        <a:graphic>
          <a:graphicData uri="http://schemas.openxmlformats.org/presentationml/2006/ole">
            <p:oleObj spid="_x0000_s35844" r:id="rId3" imgW="1308100" imgH="3949700" progId="MS_ClipArt_Gallery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8" y="457200"/>
            <a:ext cx="8259762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1: The Introduction</a:t>
            </a:r>
            <a:endParaRPr lang="en-US">
              <a:latin typeface="Comic Sans MS" charset="0"/>
              <a:cs typeface="Times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82000" cy="4800600"/>
          </a:xfrm>
        </p:spPr>
        <p:txBody>
          <a:bodyPr/>
          <a:lstStyle/>
          <a:p>
            <a:pPr lvl="1">
              <a:buSzPct val="125000"/>
              <a:buFont typeface="Symbol" charset="2"/>
              <a:buChar char="·"/>
            </a:pPr>
            <a:r>
              <a:rPr lang="en-US" sz="3200">
                <a:solidFill>
                  <a:srgbClr val="0000FF"/>
                </a:solidFill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Introduction or Topic Sentence</a:t>
            </a:r>
            <a:r>
              <a:rPr lang="en-US" sz="3200">
                <a:solidFill>
                  <a:srgbClr val="0000FF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charset="0"/>
                <a:cs typeface="Times" charset="0"/>
              </a:rPr>
              <a:t>(Use key words from the prompt)</a:t>
            </a:r>
          </a:p>
          <a:p>
            <a:pPr lvl="1">
              <a:buSzPct val="125000"/>
              <a:buFont typeface="Symbol" charset="2"/>
              <a:buChar char="·"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 First Subtopic</a:t>
            </a:r>
            <a:r>
              <a:rPr lang="en-US" sz="3200">
                <a:solidFill>
                  <a:srgbClr val="FF00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Comic Sans MS" charset="0"/>
                <a:cs typeface="Times" charset="0"/>
              </a:rPr>
              <a:t>(A “Showing” Example)</a:t>
            </a:r>
          </a:p>
          <a:p>
            <a:pPr lvl="1">
              <a:buSzPct val="125000"/>
              <a:buFont typeface="Symbol" charset="2"/>
              <a:buChar char="·"/>
            </a:pPr>
            <a:r>
              <a:rPr lang="en-US" sz="3200">
                <a:solidFill>
                  <a:srgbClr val="00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Second Subtopic</a:t>
            </a:r>
            <a:r>
              <a:rPr lang="en-US" sz="3200">
                <a:solidFill>
                  <a:srgbClr val="00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006600"/>
                </a:solidFill>
                <a:latin typeface="Comic Sans MS" charset="0"/>
                <a:cs typeface="Times" charset="0"/>
              </a:rPr>
              <a:t>(A “Showing” Example)</a:t>
            </a:r>
            <a:endParaRPr lang="en-US" sz="32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cs typeface="Times" charset="0"/>
            </a:endParaRPr>
          </a:p>
          <a:p>
            <a:pPr lvl="1">
              <a:buSzPct val="125000"/>
              <a:buFont typeface="Symbol" charset="2"/>
              <a:buChar char="·"/>
            </a:pPr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Third Subtopic</a:t>
            </a:r>
            <a:r>
              <a:rPr lang="en-US" sz="3200">
                <a:solidFill>
                  <a:srgbClr val="FF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FF6600"/>
                </a:solidFill>
                <a:latin typeface="Comic Sans MS" charset="0"/>
                <a:cs typeface="Times" charset="0"/>
              </a:rPr>
              <a:t>(A “Showing” Example)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cs typeface="Times" charset="0"/>
            </a:endParaRPr>
          </a:p>
          <a:p>
            <a:pPr lvl="1">
              <a:buSzPct val="125000"/>
              <a:buFont typeface="Symbol" charset="2"/>
              <a:buChar char="·"/>
            </a:pPr>
            <a:r>
              <a:rPr lang="en-US" sz="3200">
                <a:solidFill>
                  <a:srgbClr val="0000FF"/>
                </a:solidFill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Conclusion</a:t>
            </a:r>
            <a:r>
              <a:rPr lang="en-US" sz="2400">
                <a:latin typeface="Arial Black" pitchFamily="34" charset="0"/>
                <a:cs typeface="Times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mic Sans MS" charset="0"/>
                <a:cs typeface="Times" charset="0"/>
              </a:rPr>
              <a:t>(</a:t>
            </a:r>
            <a:r>
              <a:rPr lang="en-US" sz="2400">
                <a:solidFill>
                  <a:srgbClr val="0000FF"/>
                </a:solidFill>
                <a:latin typeface="Comic Sans MS" charset="0"/>
                <a:cs typeface="Times" charset="0"/>
              </a:rPr>
              <a:t>Restates Introduction)</a:t>
            </a:r>
            <a:endParaRPr lang="en-US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cs typeface="Times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8" y="228600"/>
            <a:ext cx="8259762" cy="9144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1: Example</a:t>
            </a:r>
            <a:r>
              <a:rPr lang="en-US">
                <a:solidFill>
                  <a:schemeClr val="tx1"/>
                </a:solidFill>
                <a:latin typeface="Comic Sans MS" charset="0"/>
                <a:cs typeface="Times" charset="0"/>
              </a:rPr>
              <a:t> </a:t>
            </a:r>
            <a:endParaRPr lang="en-US">
              <a:latin typeface="Comic Sans MS" charset="0"/>
              <a:cs typeface="Times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543800" cy="4876800"/>
          </a:xfrm>
        </p:spPr>
        <p:txBody>
          <a:bodyPr/>
          <a:lstStyle/>
          <a:p>
            <a:pPr>
              <a:lnSpc>
                <a:spcPct val="120000"/>
              </a:lnSpc>
              <a:buFont typeface="Symbol" charset="2"/>
              <a:buNone/>
            </a:pPr>
            <a:r>
              <a:rPr lang="en-US" sz="4000" b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	</a:t>
            </a:r>
            <a:r>
              <a:rPr lang="en-US" sz="3600" b="0">
                <a:solidFill>
                  <a:srgbClr val="0000FF"/>
                </a:solidFill>
                <a:latin typeface="Comic Sans MS" charset="0"/>
                <a:cs typeface="Times" charset="0"/>
              </a:rPr>
              <a:t>	 </a:t>
            </a: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My favorite pet is my dog, Romeo. </a:t>
            </a: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He is beautiful and easy to care for. </a:t>
            </a: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Playing with him is lots of fun.</a:t>
            </a:r>
            <a:r>
              <a:rPr lang="en-US" sz="36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He always takes care of me.</a:t>
            </a: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I have never had a better pet.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"/>
            <a:ext cx="7239000" cy="6019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4000"/>
              <a:t>Restate each subtopic as the topic sentence for each of the next three paragraphs. </a:t>
            </a:r>
          </a:p>
          <a:p>
            <a:pPr algn="ctr">
              <a:buFont typeface="Monotype Sorts" pitchFamily="2" charset="2"/>
              <a:buNone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First Subtopic</a:t>
            </a:r>
            <a:r>
              <a:rPr lang="en-US" sz="4000">
                <a:solidFill>
                  <a:srgbClr val="FF00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Comic Sans MS" charset="0"/>
                <a:cs typeface="Times" charset="0"/>
              </a:rPr>
              <a:t>(Example #1)</a:t>
            </a:r>
          </a:p>
          <a:p>
            <a:pPr algn="ctr">
              <a:buFont typeface="Monotype Sorts" pitchFamily="2" charset="2"/>
              <a:buNone/>
            </a:pPr>
            <a:endParaRPr lang="en-US" sz="2000"/>
          </a:p>
          <a:p>
            <a:pPr algn="ctr">
              <a:buFont typeface="Monotype Sorts" pitchFamily="2" charset="2"/>
              <a:buNone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“He is beautiful and easy to care for.”</a:t>
            </a:r>
            <a:r>
              <a:rPr lang="en-US" sz="36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 </a:t>
            </a:r>
            <a:r>
              <a:rPr lang="en-US" sz="3600"/>
              <a:t>is the topic sentence you will restate for your next paragraph.</a:t>
            </a:r>
            <a:endParaRPr lang="en-US"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2: Example #1</a:t>
            </a:r>
            <a:endParaRPr lang="en-US">
              <a:solidFill>
                <a:schemeClr val="tx1"/>
              </a:solidFill>
              <a:latin typeface="Comic Sans MS" charset="0"/>
              <a:cs typeface="Times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Topic Sentence</a:t>
            </a:r>
            <a:r>
              <a:rPr lang="en-US">
                <a:solidFill>
                  <a:srgbClr val="FF0000"/>
                </a:solidFill>
                <a:latin typeface="Comic Sans MS" charset="0"/>
                <a:cs typeface="Times" charset="0"/>
              </a:rPr>
              <a:t> (Restates Example #1 from the Introduction “He is beautiful and easy to care for.” )</a:t>
            </a:r>
          </a:p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3 Example Sentences</a:t>
            </a:r>
            <a:r>
              <a:rPr lang="en-US" sz="3200">
                <a:solidFill>
                  <a:srgbClr val="FF0000"/>
                </a:solidFill>
                <a:latin typeface="Comic Sans MS" charset="0"/>
                <a:cs typeface="Times" charset="0"/>
              </a:rPr>
              <a:t> (</a:t>
            </a:r>
            <a:r>
              <a:rPr lang="en-US">
                <a:solidFill>
                  <a:srgbClr val="FF0000"/>
                </a:solidFill>
                <a:latin typeface="Comic Sans MS" charset="0"/>
                <a:cs typeface="Times" charset="0"/>
              </a:rPr>
              <a:t>Prove your Topic Sentence)</a:t>
            </a:r>
            <a:endParaRPr lang="en-US" sz="3200">
              <a:solidFill>
                <a:srgbClr val="FF0000"/>
              </a:solidFill>
              <a:latin typeface="Comic Sans MS" charset="0"/>
              <a:cs typeface="Times" charset="0"/>
            </a:endParaRPr>
          </a:p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Concluding Sentence</a:t>
            </a:r>
            <a:r>
              <a:rPr lang="en-US">
                <a:solidFill>
                  <a:srgbClr val="FF0000"/>
                </a:solidFill>
                <a:latin typeface="Comic Sans MS" charset="0"/>
                <a:cs typeface="Times" charset="0"/>
              </a:rPr>
              <a:t> (Restates Topic Sentence from Example #1)</a:t>
            </a:r>
            <a:endParaRPr lang="en-US">
              <a:latin typeface="Arial Black" pitchFamily="34" charset="0"/>
              <a:cs typeface="Time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6858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2: Example #1</a:t>
            </a:r>
            <a:endParaRPr lang="en-US">
              <a:solidFill>
                <a:schemeClr val="tx1"/>
              </a:solidFill>
              <a:latin typeface="Comic Sans MS" charset="0"/>
              <a:cs typeface="Times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839200" cy="6019800"/>
          </a:xfrm>
        </p:spPr>
        <p:txBody>
          <a:bodyPr/>
          <a:lstStyle/>
          <a:p>
            <a:pPr lvl="2">
              <a:buFont typeface="Symbol" charset="2"/>
              <a:buNone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		</a:t>
            </a:r>
            <a:r>
              <a:rPr lang="en-US" sz="3200">
                <a:solidFill>
                  <a:srgbClr val="FF0000"/>
                </a:solidFill>
                <a:latin typeface="Comic Sans MS" charset="0"/>
                <a:cs typeface="Times" charset="0"/>
              </a:rPr>
              <a:t>Romeo is beautiful and easy to care for. He is a tricolor Sheltie, mostly black with white and a bit of brown. Caring for him is easy because I simply have to make sure he has fresh water and food every day. I exercise him by throwing his toys. Because he is good looking and doesn’t require much care Romeo is a good pet.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924800" cy="6019800"/>
          </a:xfrm>
        </p:spPr>
        <p:txBody>
          <a:bodyPr/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sz="4000"/>
              <a:t>  Restate the second subtopic as the topic sentence for the next paragraph. 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>
                <a:solidFill>
                  <a:srgbClr val="009900"/>
                </a:solidFill>
                <a:latin typeface="Comic Sans MS" charset="0"/>
                <a:cs typeface="Times" charset="0"/>
              </a:rPr>
              <a:t>  </a:t>
            </a: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Second Subtopic </a:t>
            </a:r>
            <a:r>
              <a:rPr lang="en-US" sz="2400">
                <a:solidFill>
                  <a:srgbClr val="006600"/>
                </a:solidFill>
                <a:latin typeface="Comic Sans MS" charset="0"/>
                <a:cs typeface="Times" charset="0"/>
              </a:rPr>
              <a:t>(Example #2)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endParaRPr lang="en-US" sz="800">
              <a:solidFill>
                <a:srgbClr val="006600"/>
              </a:solidFill>
              <a:latin typeface="Comic Sans MS" charset="0"/>
              <a:cs typeface="Times" charset="0"/>
            </a:endParaRP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  “Playing with him is lots of fun.”</a:t>
            </a:r>
            <a:r>
              <a:rPr lang="en-US" sz="40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 </a:t>
            </a:r>
            <a:r>
              <a:rPr lang="en-US" sz="3600"/>
              <a:t>is the topic sentence you will restate for your next paragraph.</a:t>
            </a:r>
            <a:endParaRPr lang="en-US"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954963" cy="9906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3: Example #2</a:t>
            </a:r>
            <a:endParaRPr lang="en-US">
              <a:solidFill>
                <a:schemeClr val="tx1"/>
              </a:solidFill>
              <a:latin typeface="Comic Sans MS" charset="0"/>
              <a:cs typeface="Times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239000" cy="4495800"/>
          </a:xfrm>
        </p:spPr>
        <p:txBody>
          <a:bodyPr/>
          <a:lstStyle/>
          <a:p>
            <a:pPr>
              <a:lnSpc>
                <a:spcPct val="110000"/>
              </a:lnSpc>
              <a:buFont typeface="Symbol" charset="2"/>
              <a:buChar char="·"/>
            </a:pP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Topic Sentence</a:t>
            </a:r>
            <a:r>
              <a:rPr lang="en-US">
                <a:solidFill>
                  <a:srgbClr val="00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006600"/>
                </a:solidFill>
                <a:latin typeface="Comic Sans MS" charset="0"/>
                <a:cs typeface="Times" charset="0"/>
              </a:rPr>
              <a:t>(Restate Example #2 from the Introduction “Playing with him is lots of fun.”)</a:t>
            </a:r>
            <a:endParaRPr lang="en-US">
              <a:solidFill>
                <a:srgbClr val="006600"/>
              </a:solidFill>
              <a:latin typeface="Comic Sans MS" charset="0"/>
              <a:cs typeface="Times" charset="0"/>
            </a:endParaRPr>
          </a:p>
          <a:p>
            <a:pPr>
              <a:lnSpc>
                <a:spcPct val="110000"/>
              </a:lnSpc>
              <a:buFont typeface="Symbol" charset="2"/>
              <a:buChar char="·"/>
            </a:pP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3 Example Sentences</a:t>
            </a:r>
            <a:r>
              <a:rPr lang="en-US">
                <a:solidFill>
                  <a:srgbClr val="00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006600"/>
                </a:solidFill>
                <a:latin typeface="Comic Sans MS" charset="0"/>
                <a:cs typeface="Times" charset="0"/>
              </a:rPr>
              <a:t>(Prove your Topic Sentence)</a:t>
            </a:r>
            <a:endParaRPr lang="en-US">
              <a:solidFill>
                <a:srgbClr val="006600"/>
              </a:solidFill>
              <a:latin typeface="Comic Sans MS" charset="0"/>
              <a:cs typeface="Times" charset="0"/>
            </a:endParaRPr>
          </a:p>
          <a:p>
            <a:pPr>
              <a:lnSpc>
                <a:spcPct val="110000"/>
              </a:lnSpc>
              <a:buFont typeface="Symbol" charset="2"/>
              <a:buChar char="·"/>
            </a:pP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Concluding Sentence</a:t>
            </a:r>
            <a:r>
              <a:rPr lang="en-US">
                <a:solidFill>
                  <a:srgbClr val="00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006600"/>
                </a:solidFill>
                <a:latin typeface="Comic Sans MS" charset="0"/>
                <a:cs typeface="Times" charset="0"/>
              </a:rPr>
              <a:t>(Restates   Topic Sentence from Example #2)</a:t>
            </a:r>
            <a:endParaRPr lang="en-US" b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cs typeface="Times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8382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3: Example #2</a:t>
            </a:r>
            <a:endParaRPr lang="en-US">
              <a:solidFill>
                <a:schemeClr val="tx1"/>
              </a:solidFill>
              <a:latin typeface="Comic Sans MS" charset="0"/>
              <a:cs typeface="Time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486400"/>
          </a:xfrm>
        </p:spPr>
        <p:txBody>
          <a:bodyPr/>
          <a:lstStyle/>
          <a:p>
            <a:pPr lvl="2">
              <a:lnSpc>
                <a:spcPct val="110000"/>
              </a:lnSpc>
              <a:buFont typeface="Symbol" charset="2"/>
              <a:buNone/>
            </a:pPr>
            <a:r>
              <a:rPr lang="en-US" sz="360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	</a:t>
            </a:r>
            <a:r>
              <a:rPr lang="en-US" sz="3200">
                <a:solidFill>
                  <a:srgbClr val="006600"/>
                </a:solidFill>
                <a:latin typeface="Comic Sans MS" charset="0"/>
                <a:cs typeface="Times" charset="0"/>
              </a:rPr>
              <a:t>	Romeo is lots of fun to play with. He loves to play catch. He follows me around the house with a toy and drops it on my foot so I will toss it. He can catch just about anything, but his favorite is chasing a Frisbee. I really have fun playing with Romeo.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81000"/>
            <a:ext cx="8077200" cy="6019800"/>
          </a:xfrm>
        </p:spPr>
        <p:txBody>
          <a:bodyPr/>
          <a:lstStyle/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4000"/>
              <a:t>Use the third subtopic (example) as the topic sentence for the next paragraph. </a:t>
            </a: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Third Subtopic</a:t>
            </a:r>
            <a:r>
              <a:rPr lang="en-US" sz="4000">
                <a:solidFill>
                  <a:srgbClr val="FF6600"/>
                </a:solidFill>
                <a:latin typeface="Comic Sans MS" charset="0"/>
                <a:cs typeface="Times" charset="0"/>
              </a:rPr>
              <a:t> </a:t>
            </a:r>
            <a:r>
              <a:rPr lang="en-US" sz="2400">
                <a:solidFill>
                  <a:srgbClr val="FF6600"/>
                </a:solidFill>
                <a:latin typeface="Comic Sans MS" charset="0"/>
                <a:cs typeface="Times" charset="0"/>
              </a:rPr>
              <a:t>(Example #3)</a:t>
            </a:r>
            <a:endParaRPr lang="en-US" sz="4000">
              <a:solidFill>
                <a:srgbClr val="FF6600"/>
              </a:solidFill>
              <a:latin typeface="Comic Sans MS" charset="0"/>
              <a:cs typeface="Times" charset="0"/>
            </a:endParaRP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“He always takes care of me.”</a:t>
            </a:r>
            <a:r>
              <a:rPr lang="en-US" sz="3600" b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charset="0"/>
                <a:cs typeface="Times" charset="0"/>
              </a:rPr>
              <a:t> </a:t>
            </a:r>
            <a:endParaRPr lang="en-US" sz="3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charset="0"/>
              <a:cs typeface="Times" charset="0"/>
            </a:endParaRP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/>
              <a:t> is the topic sentence for your next paragraph.</a:t>
            </a:r>
            <a:endParaRPr 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We write for fun. We write letters, stories, jokes, and to share information with our family or friends. </a:t>
            </a:r>
          </a:p>
          <a:p>
            <a:pPr>
              <a:lnSpc>
                <a:spcPct val="150000"/>
              </a:lnSpc>
            </a:pPr>
            <a:r>
              <a:rPr lang="en-US"/>
              <a:t>Most school writing, however, is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expository writing</a:t>
            </a:r>
            <a:r>
              <a:rPr lang="en-US"/>
              <a:t> and fits into a different category.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066800"/>
          </a:xfrm>
          <a:noFill/>
          <a:ln/>
        </p:spPr>
        <p:txBody>
          <a:bodyPr/>
          <a:lstStyle/>
          <a:p>
            <a:r>
              <a:rPr lang="en-US"/>
              <a:t>Different Kinds of Writing</a:t>
            </a:r>
            <a:endParaRPr lang="en-US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57200"/>
            <a:ext cx="7486650" cy="9144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4: Example #3</a:t>
            </a:r>
            <a:endParaRPr lang="en-US">
              <a:solidFill>
                <a:schemeClr val="tx1"/>
              </a:solidFill>
              <a:latin typeface="Comic Sans MS" charset="0"/>
              <a:cs typeface="Times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419600"/>
          </a:xfrm>
        </p:spPr>
        <p:txBody>
          <a:bodyPr/>
          <a:lstStyle/>
          <a:p>
            <a:pPr lvl="2">
              <a:lnSpc>
                <a:spcPct val="120000"/>
              </a:lnSpc>
              <a:buFont typeface="Symbol" charset="2"/>
              <a:buChar char="·"/>
            </a:pP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 Topic Sentence </a:t>
            </a:r>
            <a:r>
              <a:rPr lang="en-US">
                <a:solidFill>
                  <a:srgbClr val="FF6600"/>
                </a:solidFill>
                <a:latin typeface="Comic Sans MS" charset="0"/>
                <a:cs typeface="Times" charset="0"/>
              </a:rPr>
              <a:t>(Restates Example #3 from the Introduction “Romeo takes care of me.”)</a:t>
            </a:r>
            <a:endParaRPr lang="en-US" sz="3200">
              <a:solidFill>
                <a:srgbClr val="FF6600"/>
              </a:solidFill>
              <a:latin typeface="Comic Sans MS" charset="0"/>
              <a:cs typeface="Times" charset="0"/>
            </a:endParaRPr>
          </a:p>
          <a:p>
            <a:pPr lvl="2">
              <a:lnSpc>
                <a:spcPct val="120000"/>
              </a:lnSpc>
              <a:buFont typeface="Symbol" charset="2"/>
              <a:buChar char="·"/>
            </a:pP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 3 Example Sentences</a:t>
            </a:r>
            <a:r>
              <a:rPr lang="en-US" sz="3200">
                <a:solidFill>
                  <a:srgbClr val="FF6600"/>
                </a:solidFill>
                <a:latin typeface="Comic Sans MS" charset="0"/>
                <a:cs typeface="Times" charset="0"/>
              </a:rPr>
              <a:t> </a:t>
            </a:r>
            <a:r>
              <a:rPr lang="en-US">
                <a:solidFill>
                  <a:srgbClr val="FF6600"/>
                </a:solidFill>
                <a:latin typeface="Comic Sans MS" charset="0"/>
                <a:cs typeface="Times" charset="0"/>
              </a:rPr>
              <a:t>(That prove your Topic Sentence)</a:t>
            </a:r>
            <a:endParaRPr lang="en-US" sz="3200">
              <a:solidFill>
                <a:srgbClr val="FF6600"/>
              </a:solidFill>
              <a:latin typeface="Comic Sans MS" charset="0"/>
              <a:cs typeface="Times" charset="0"/>
            </a:endParaRPr>
          </a:p>
          <a:p>
            <a:pPr lvl="2">
              <a:lnSpc>
                <a:spcPct val="120000"/>
              </a:lnSpc>
              <a:buFont typeface="Symbol" charset="2"/>
              <a:buChar char="·"/>
            </a:pP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 Concluding Sentence </a:t>
            </a:r>
            <a:r>
              <a:rPr lang="en-US">
                <a:solidFill>
                  <a:srgbClr val="FF6600"/>
                </a:solidFill>
                <a:latin typeface="Comic Sans MS" charset="0"/>
                <a:cs typeface="Times" charset="0"/>
              </a:rPr>
              <a:t>(Restates Topic Sentence from Example #3)</a:t>
            </a:r>
            <a:endParaRPr lang="en-US">
              <a:solidFill>
                <a:srgbClr val="009900"/>
              </a:solidFill>
              <a:latin typeface="Comic Sans MS" charset="0"/>
              <a:cs typeface="Times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81000"/>
            <a:ext cx="7772400" cy="609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charset="0"/>
                <a:cs typeface="Times" charset="0"/>
              </a:rPr>
              <a:t>Paragraph 4: Example #3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lvl="2">
              <a:lnSpc>
                <a:spcPct val="110000"/>
              </a:lnSpc>
              <a:buFont typeface="Symbol" charset="2"/>
              <a:buNone/>
            </a:pPr>
            <a:r>
              <a:rPr lang="en-US" sz="3200" b="0">
                <a:solidFill>
                  <a:srgbClr val="FF6600"/>
                </a:solidFill>
                <a:latin typeface="Comic Sans MS" charset="0"/>
                <a:cs typeface="Times" charset="0"/>
              </a:rPr>
              <a:t>		</a:t>
            </a:r>
            <a:r>
              <a:rPr lang="en-US" sz="3200">
                <a:solidFill>
                  <a:srgbClr val="FF6600"/>
                </a:solidFill>
                <a:latin typeface="Comic Sans MS" charset="0"/>
                <a:cs typeface="Times" charset="0"/>
              </a:rPr>
              <a:t>Romeo takes care of me. He always follows me when I leave a room. When I am sitting on a couch he plops down right beside me. On sunny days when we are hiking in the woods he always makes sure that I keep up with the rest of the family. He always watches out for me.</a:t>
            </a:r>
            <a:endParaRPr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54963" cy="14478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5: Conclusion</a:t>
            </a:r>
            <a:b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</a:br>
            <a:r>
              <a:rPr lang="en-US" sz="3200">
                <a:solidFill>
                  <a:schemeClr val="tx1"/>
                </a:solidFill>
                <a:latin typeface="Comic Sans MS" charset="0"/>
                <a:cs typeface="Times" charset="0"/>
              </a:rPr>
              <a:t>(Restates Paragraph 1: Introduction)</a:t>
            </a:r>
            <a:endParaRPr lang="en-US">
              <a:solidFill>
                <a:schemeClr val="tx1"/>
              </a:solidFill>
              <a:latin typeface="Comic Sans MS" charset="0"/>
              <a:cs typeface="Times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391400" cy="4191000"/>
          </a:xfrm>
          <a:noFill/>
          <a:ln/>
        </p:spPr>
        <p:txBody>
          <a:bodyPr/>
          <a:lstStyle/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 Introduction</a:t>
            </a:r>
            <a:endParaRPr lang="en-US">
              <a:solidFill>
                <a:srgbClr val="0000FF"/>
              </a:solidFill>
              <a:latin typeface="Comic Sans MS" charset="0"/>
              <a:cs typeface="Times" charset="0"/>
            </a:endParaRPr>
          </a:p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 First Subtopic</a:t>
            </a:r>
            <a:r>
              <a:rPr lang="en-US" sz="3200">
                <a:solidFill>
                  <a:srgbClr val="FF0000"/>
                </a:solidFill>
                <a:latin typeface="Comic Sans MS" charset="0"/>
                <a:cs typeface="Times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mic Sans MS" charset="0"/>
                <a:cs typeface="Times" charset="0"/>
              </a:rPr>
              <a:t>(Example)</a:t>
            </a:r>
            <a:endParaRPr lang="en-US" sz="3200">
              <a:solidFill>
                <a:srgbClr val="FF0000"/>
              </a:solidFill>
              <a:latin typeface="Comic Sans MS" charset="0"/>
              <a:cs typeface="Times" charset="0"/>
            </a:endParaRPr>
          </a:p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 Second Subtopic</a:t>
            </a:r>
            <a:r>
              <a:rPr lang="en-US" sz="3200">
                <a:solidFill>
                  <a:srgbClr val="006600"/>
                </a:solidFill>
                <a:latin typeface="Comic Sans MS" charset="0"/>
                <a:cs typeface="Times" charset="0"/>
              </a:rPr>
              <a:t> </a:t>
            </a:r>
            <a:r>
              <a:rPr lang="en-US">
                <a:solidFill>
                  <a:srgbClr val="006600"/>
                </a:solidFill>
                <a:latin typeface="Comic Sans MS" charset="0"/>
                <a:cs typeface="Times" charset="0"/>
              </a:rPr>
              <a:t>(Example)</a:t>
            </a:r>
            <a:endParaRPr lang="en-US" sz="3200">
              <a:solidFill>
                <a:srgbClr val="009900"/>
              </a:solidFill>
              <a:latin typeface="Comic Sans MS" charset="0"/>
              <a:cs typeface="Times" charset="0"/>
            </a:endParaRPr>
          </a:p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FF9900"/>
                </a:solidFill>
                <a:latin typeface="Comic Sans MS" charset="0"/>
                <a:cs typeface="Times" charset="0"/>
              </a:rPr>
              <a:t> Third Sentence</a:t>
            </a:r>
            <a:r>
              <a:rPr lang="en-US" sz="3200">
                <a:solidFill>
                  <a:srgbClr val="FF9900"/>
                </a:solidFill>
                <a:latin typeface="Comic Sans MS" charset="0"/>
                <a:cs typeface="Times" charset="0"/>
              </a:rPr>
              <a:t> </a:t>
            </a:r>
            <a:r>
              <a:rPr lang="en-US">
                <a:solidFill>
                  <a:srgbClr val="FF9900"/>
                </a:solidFill>
                <a:latin typeface="Comic Sans MS" charset="0"/>
                <a:cs typeface="Times" charset="0"/>
              </a:rPr>
              <a:t>(Example)</a:t>
            </a:r>
            <a:endParaRPr lang="en-US" sz="3200">
              <a:solidFill>
                <a:srgbClr val="FFFF00"/>
              </a:solidFill>
              <a:latin typeface="Comic Sans MS" charset="0"/>
              <a:cs typeface="Times" charset="0"/>
            </a:endParaRPr>
          </a:p>
          <a:p>
            <a:pPr lvl="2">
              <a:buFont typeface="Symbol" charset="2"/>
              <a:buChar char="·"/>
            </a:pP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 Conclusion</a:t>
            </a:r>
            <a:endParaRPr lang="en-US">
              <a:latin typeface="Comic Sans MS" charset="0"/>
              <a:cs typeface="Times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54963" cy="12954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  <a:t>Paragraph 5: Conclusion</a:t>
            </a:r>
            <a:br>
              <a:rPr lang="en-US" b="1">
                <a:solidFill>
                  <a:schemeClr val="tx1"/>
                </a:solidFill>
                <a:latin typeface="Comic Sans MS" charset="0"/>
                <a:cs typeface="Times" charset="0"/>
              </a:rPr>
            </a:br>
            <a:r>
              <a:rPr lang="en-US" sz="3200">
                <a:solidFill>
                  <a:schemeClr val="tx1"/>
                </a:solidFill>
                <a:latin typeface="Comic Sans MS" charset="0"/>
                <a:cs typeface="Times" charset="0"/>
              </a:rPr>
              <a:t>(Restates Paragraph 1: Introduction)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86800" cy="4800600"/>
          </a:xfrm>
        </p:spPr>
        <p:txBody>
          <a:bodyPr/>
          <a:lstStyle/>
          <a:p>
            <a:pPr lvl="2">
              <a:buFont typeface="Symbol" charset="2"/>
              <a:buNone/>
            </a:pP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		As you can see, Romeo is a great pet. </a:t>
            </a:r>
            <a:r>
              <a:rPr lang="en-US" sz="3600">
                <a:solidFill>
                  <a:srgbClr val="FF0000"/>
                </a:solidFill>
                <a:latin typeface="Comic Sans MS" charset="0"/>
                <a:cs typeface="Times" charset="0"/>
              </a:rPr>
              <a:t>I am proud of him and he doesn’t require much care. </a:t>
            </a:r>
            <a:r>
              <a:rPr lang="en-US" sz="3600">
                <a:solidFill>
                  <a:srgbClr val="006600"/>
                </a:solidFill>
                <a:latin typeface="Comic Sans MS" charset="0"/>
                <a:cs typeface="Times" charset="0"/>
              </a:rPr>
              <a:t>Playing with him is very pleasurable.</a:t>
            </a:r>
            <a:r>
              <a:rPr lang="en-US" sz="3600">
                <a:solidFill>
                  <a:srgbClr val="FFCC00"/>
                </a:solidFill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FF6600"/>
                </a:solidFill>
                <a:latin typeface="Comic Sans MS" charset="0"/>
                <a:cs typeface="Times" charset="0"/>
              </a:rPr>
              <a:t>I am always safe because he watches over me.</a:t>
            </a:r>
            <a:r>
              <a:rPr lang="en-US" sz="3600">
                <a:solidFill>
                  <a:srgbClr val="FFCC00"/>
                </a:solidFill>
                <a:latin typeface="Comic Sans MS" charset="0"/>
                <a:cs typeface="Times" charset="0"/>
              </a:rPr>
              <a:t> </a:t>
            </a:r>
            <a:r>
              <a:rPr lang="en-US" sz="3600">
                <a:solidFill>
                  <a:srgbClr val="0000FF"/>
                </a:solidFill>
                <a:latin typeface="Comic Sans MS" charset="0"/>
                <a:cs typeface="Times" charset="0"/>
              </a:rPr>
              <a:t>Romeo is a wonderful pet.</a:t>
            </a:r>
            <a:endParaRPr lang="en-US" sz="3600">
              <a:latin typeface="Comic Sans MS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67638" cy="1143000"/>
          </a:xfrm>
        </p:spPr>
        <p:txBody>
          <a:bodyPr/>
          <a:lstStyle/>
          <a:p>
            <a:r>
              <a:rPr lang="en-US"/>
              <a:t>There you have it!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76400"/>
            <a:ext cx="7772400" cy="4419600"/>
          </a:xfrm>
        </p:spPr>
        <p:txBody>
          <a:bodyPr/>
          <a:lstStyle/>
          <a:p>
            <a:pPr>
              <a:lnSpc>
                <a:spcPct val="170000"/>
              </a:lnSpc>
              <a:buFont typeface="Monotype Sorts" pitchFamily="2" charset="2"/>
              <a:buNone/>
            </a:pPr>
            <a:r>
              <a:rPr lang="en-US"/>
              <a:t>   	Expository writing isn’t that difficult when you have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a plan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/>
              <a:t> To make it even easier you may want to use a graphic organizer like the following ones to organize your thoughts.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77400" cy="706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758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1913"/>
            <a:ext cx="9124950" cy="679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229600" cy="3048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Have fun with your writing &amp; remember, you only need</a:t>
            </a:r>
            <a:r>
              <a:rPr lang="en-US"/>
              <a:t>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THREE IDEAS</a:t>
            </a:r>
            <a:r>
              <a:rPr lang="en-US"/>
              <a:t> </a:t>
            </a:r>
            <a:br>
              <a:rPr lang="en-US"/>
            </a:br>
            <a:r>
              <a:rPr lang="en-US">
                <a:solidFill>
                  <a:schemeClr val="tx1"/>
                </a:solidFill>
              </a:rPr>
              <a:t>for a great expository essay!</a:t>
            </a:r>
            <a:endParaRPr lang="en-US" b="1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971800" y="3276600"/>
          <a:ext cx="3486150" cy="3505200"/>
        </p:xfrm>
        <a:graphic>
          <a:graphicData uri="http://schemas.openxmlformats.org/presentationml/2006/ole">
            <p:oleObj spid="_x0000_s37892" r:id="rId3" imgW="4229100" imgH="3962400" progId="MS_ClipArt_Gallery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362200"/>
            <a:ext cx="7239000" cy="685800"/>
          </a:xfrm>
        </p:spPr>
        <p:txBody>
          <a:bodyPr/>
          <a:lstStyle/>
          <a:p>
            <a:r>
              <a:rPr lang="en-US" dirty="0" smtClean="0"/>
              <a:t>Writing Essays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429000"/>
            <a:ext cx="7086600" cy="2895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Gives information about a topic</a:t>
            </a:r>
          </a:p>
          <a:p>
            <a:pPr>
              <a:lnSpc>
                <a:spcPct val="110000"/>
              </a:lnSpc>
            </a:pPr>
            <a:r>
              <a:rPr lang="en-US"/>
              <a:t>Explains ideas</a:t>
            </a:r>
          </a:p>
          <a:p>
            <a:pPr>
              <a:lnSpc>
                <a:spcPct val="110000"/>
              </a:lnSpc>
            </a:pPr>
            <a:r>
              <a:rPr lang="en-US"/>
              <a:t>Gives directions</a:t>
            </a:r>
          </a:p>
          <a:p>
            <a:pPr>
              <a:lnSpc>
                <a:spcPct val="110000"/>
              </a:lnSpc>
            </a:pPr>
            <a:r>
              <a:rPr lang="en-US"/>
              <a:t>Shows how to do something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0" y="3048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3200" b="1">
                <a:latin typeface="Arial" charset="0"/>
              </a:rPr>
              <a:t>The purpose of most expository writing is to communicate ideas or answer questions.</a:t>
            </a:r>
            <a:r>
              <a:rPr kumimoji="1" lang="en-US" sz="3200" b="1"/>
              <a:t> </a:t>
            </a:r>
            <a:endParaRPr kumimoji="1" lang="en-US" sz="3200" b="1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Expository Writing Uses Transitions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391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i="1"/>
              <a:t>Writer’s Express</a:t>
            </a:r>
            <a:r>
              <a:rPr lang="en-US"/>
              <a:t> says: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en-US" sz="2800"/>
              <a:t>   “Expository writing uses transition words (such as first, second, and most importantly). These words help guide the reader through the explanation.”</a:t>
            </a:r>
            <a:endParaRPr lang="en-US" b="0"/>
          </a:p>
          <a:p>
            <a:pPr>
              <a:buFont typeface="Monotype Sorts" pitchFamily="2" charset="2"/>
              <a:buNone/>
            </a:pPr>
            <a:endParaRPr lang="en-US" b="0"/>
          </a:p>
          <a:p>
            <a:pPr algn="r">
              <a:buFont typeface="Monotype Sorts" pitchFamily="2" charset="2"/>
              <a:buNone/>
            </a:pPr>
            <a:r>
              <a:rPr lang="en-US" sz="1400" i="1"/>
              <a:t>Writer’s Express - A Handbook for Young Writers, Thinkers, and Learners</a:t>
            </a:r>
            <a:r>
              <a:rPr lang="en-US" sz="1400"/>
              <a:t> ©1995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086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So, your teacher gives you a prompt and tells you to write an expository essay:</a:t>
            </a:r>
            <a:r>
              <a:rPr lang="en-US" sz="3600" b="1"/>
              <a:t> </a:t>
            </a:r>
            <a:endParaRPr lang="en-US" sz="44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124200"/>
            <a:ext cx="6858000" cy="3352800"/>
          </a:xfrm>
        </p:spPr>
        <p:txBody>
          <a:bodyPr/>
          <a:lstStyle/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/>
              <a:t>What do you do???</a:t>
            </a:r>
            <a:endParaRPr lang="en-US" sz="1600" i="1"/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/>
              <a:t>Don’t panic.</a:t>
            </a: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3600"/>
              <a:t>Follow this plan…</a:t>
            </a: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2400"/>
              <a:t>        (Watch for the color-coding, it will help you organize your ideas.)</a:t>
            </a:r>
            <a:endParaRPr lang="en-US" sz="280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143000" y="2895600"/>
          <a:ext cx="1452563" cy="3124200"/>
        </p:xfrm>
        <a:graphic>
          <a:graphicData uri="http://schemas.openxmlformats.org/presentationml/2006/ole">
            <p:oleObj spid="_x0000_s10244" r:id="rId3" imgW="1866900" imgH="4013200" progId="MS_ClipArt_Gallery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00200" y="2133600"/>
            <a:ext cx="6862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charset="0"/>
              </a:rPr>
              <a:t>“Write about your favorite pet.”</a:t>
            </a:r>
            <a:endParaRPr lang="en-US" b="1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4163" y="304800"/>
            <a:ext cx="6827837" cy="609600"/>
          </a:xfrm>
        </p:spPr>
        <p:txBody>
          <a:bodyPr/>
          <a:lstStyle/>
          <a:p>
            <a:r>
              <a:rPr lang="en-US"/>
              <a:t>It’s Easy!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43000" y="21336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sz="3200">
                <a:solidFill>
                  <a:schemeClr val="tx2"/>
                </a:solidFill>
              </a:rPr>
              <a:t>You ONLY Need </a:t>
            </a:r>
            <a:r>
              <a:rPr kumimoji="1" lang="en-US" sz="3200" i="1">
                <a:solidFill>
                  <a:schemeClr val="tx2"/>
                </a:solidFill>
              </a:rPr>
              <a:t>Three</a:t>
            </a:r>
            <a:r>
              <a:rPr kumimoji="1" lang="en-US" sz="3200">
                <a:solidFill>
                  <a:schemeClr val="tx2"/>
                </a:solidFill>
              </a:rPr>
              <a:t> Ideas...</a:t>
            </a:r>
            <a:endParaRPr kumimoji="1" lang="en-US" sz="4000">
              <a:solidFill>
                <a:schemeClr val="tx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371600" y="1227138"/>
            <a:ext cx="7162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>
                <a:latin typeface="Arial" charset="0"/>
              </a:rPr>
              <a:t>Start with your main idea or topic.</a:t>
            </a:r>
            <a:endParaRPr lang="en-US" sz="2000" b="1">
              <a:latin typeface="Times New Roman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b="1">
                <a:latin typeface="Arial" charset="0"/>
              </a:rPr>
              <a:t>(use key words from the prompt)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295400" y="2971800"/>
            <a:ext cx="754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kumimoji="1" lang="en-US" sz="2800" b="1">
                <a:latin typeface="Arial" charset="0"/>
              </a:rPr>
              <a:t>Three reasons that show your topic sentence is true</a:t>
            </a:r>
            <a:endParaRPr kumimoji="1"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kumimoji="1" lang="en-US" sz="2800" b="1">
                <a:latin typeface="Arial" charset="0"/>
              </a:rPr>
              <a:t>And three examples for each of your reasons (Remember to </a:t>
            </a:r>
            <a:r>
              <a:rPr kumimoji="1" lang="en-US" sz="2800" b="1" i="1" u="sng">
                <a:solidFill>
                  <a:schemeClr val="tx2"/>
                </a:solidFill>
                <a:latin typeface="Arial" charset="0"/>
              </a:rPr>
              <a:t>show</a:t>
            </a:r>
            <a:r>
              <a:rPr kumimoji="1" lang="en-US" sz="2800" b="1">
                <a:latin typeface="Arial" charset="0"/>
              </a:rPr>
              <a:t>, not tell.)</a:t>
            </a:r>
            <a:endParaRPr kumimoji="1" lang="en-US" sz="3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3200">
                <a:solidFill>
                  <a:schemeClr val="tx2"/>
                </a:solidFill>
              </a:rPr>
              <a:t>That’s all you need for the start of a great essay!!!</a:t>
            </a:r>
            <a:endParaRPr kumimoji="1" lang="en-US" sz="40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954963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Use Correct </a:t>
            </a:r>
            <a:br>
              <a:rPr lang="en-US"/>
            </a:br>
            <a:r>
              <a:rPr lang="en-US"/>
              <a:t>Paragraph Form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667000"/>
            <a:ext cx="4800600" cy="2133600"/>
          </a:xfrm>
        </p:spPr>
        <p:txBody>
          <a:bodyPr/>
          <a:lstStyle/>
          <a:p>
            <a:r>
              <a:rPr lang="en-US" sz="3600">
                <a:latin typeface="Comic Sans MS" charset="0"/>
              </a:rPr>
              <a:t>Topic Sentence</a:t>
            </a:r>
          </a:p>
          <a:p>
            <a:r>
              <a:rPr lang="en-US" sz="3600">
                <a:latin typeface="Comic Sans MS" charset="0"/>
              </a:rPr>
              <a:t>Three Examples</a:t>
            </a:r>
          </a:p>
          <a:p>
            <a:r>
              <a:rPr lang="en-US" sz="3600">
                <a:latin typeface="Comic Sans MS" charset="0"/>
              </a:rPr>
              <a:t>Conclusion</a:t>
            </a: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19200" y="5105400"/>
            <a:ext cx="75438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600">
                <a:solidFill>
                  <a:srgbClr val="002448"/>
                </a:solidFill>
              </a:rPr>
              <a:t>No paragraph should be less</a:t>
            </a:r>
          </a:p>
          <a:p>
            <a:pPr algn="ctr">
              <a:lnSpc>
                <a:spcPct val="110000"/>
              </a:lnSpc>
            </a:pPr>
            <a:r>
              <a:rPr lang="en-US" sz="3600">
                <a:solidFill>
                  <a:srgbClr val="002448"/>
                </a:solidFill>
              </a:rPr>
              <a:t>than five sentences.</a:t>
            </a:r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71600" y="17526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sz="3200" b="1">
                <a:latin typeface="Arial" charset="0"/>
              </a:rPr>
              <a:t>Each paragraph must include: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endParaRPr kumimoji="1" lang="en-US" sz="3200" b="1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257800"/>
          </a:xfrm>
        </p:spPr>
        <p:txBody>
          <a:bodyPr/>
          <a:lstStyle/>
          <a:p>
            <a:pPr>
              <a:lnSpc>
                <a:spcPct val="110000"/>
              </a:lnSpc>
              <a:buFont typeface="Symbol" charset="2"/>
              <a:buNone/>
            </a:pPr>
            <a:r>
              <a:rPr lang="en-US">
                <a:cs typeface="Times" charset="0"/>
              </a:rPr>
              <a:t>   	Start with a topic sentence that uses the </a:t>
            </a:r>
            <a:r>
              <a:rPr lang="en-US" i="1">
                <a:solidFill>
                  <a:srgbClr val="002448"/>
                </a:solidFill>
                <a:cs typeface="Times" charset="0"/>
              </a:rPr>
              <a:t>key words</a:t>
            </a:r>
            <a:r>
              <a:rPr lang="en-US">
                <a:cs typeface="Times" charset="0"/>
              </a:rPr>
              <a:t> from the prompt. </a:t>
            </a:r>
            <a:r>
              <a:rPr lang="en-US"/>
              <a:t>Then write </a:t>
            </a:r>
            <a:r>
              <a:rPr lang="en-US" i="1">
                <a:solidFill>
                  <a:srgbClr val="002448"/>
                </a:solidFill>
              </a:rPr>
              <a:t>three reasons</a:t>
            </a:r>
            <a:r>
              <a:rPr lang="en-US"/>
              <a:t> that prove the topic sentence is true.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>
                <a:latin typeface="Comic Sans MS" charset="0"/>
              </a:rPr>
              <a:t>  	My favorite pet is my dog, Romeo. He is a beautiful and easy to care for. Playing with him is lots of fun. He always takes care of me.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91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Beginning -</a:t>
            </a:r>
            <a:br>
              <a:rPr lang="en-US"/>
            </a:br>
            <a:r>
              <a:rPr lang="en-US"/>
              <a:t>Your First Sentences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762000"/>
          </a:xfrm>
        </p:spPr>
        <p:txBody>
          <a:bodyPr/>
          <a:lstStyle/>
          <a:p>
            <a:r>
              <a:rPr lang="en-US"/>
              <a:t>Now end with a conclusion: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67600" cy="4953000"/>
          </a:xfrm>
        </p:spPr>
        <p:txBody>
          <a:bodyPr/>
          <a:lstStyle/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/>
              <a:t>  Remember, each paragraph must have a concluding sentence. </a:t>
            </a: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/>
              <a:t>Finish with a sentence that restates your topic sentence </a:t>
            </a:r>
            <a:r>
              <a:rPr lang="en-US" i="1"/>
              <a:t>“</a:t>
            </a:r>
            <a:r>
              <a:rPr lang="en-US">
                <a:latin typeface="Comic Sans MS" charset="0"/>
              </a:rPr>
              <a:t>My favorite pet is my dog, Romeo.” </a:t>
            </a:r>
            <a:r>
              <a:rPr lang="en-US"/>
              <a:t>using different words.</a:t>
            </a:r>
            <a:endParaRPr lang="en-US">
              <a:latin typeface="Comic Sans MS" charset="0"/>
            </a:endParaRPr>
          </a:p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>
                <a:latin typeface="Comic Sans MS" charset="0"/>
              </a:rPr>
              <a:t> I have never had a better pet</a:t>
            </a:r>
            <a:r>
              <a:rPr lang="en-US" sz="3600">
                <a:latin typeface="Comic Sans MS" charset="0"/>
              </a:rPr>
              <a:t>.</a:t>
            </a:r>
            <a:endParaRPr lang="en-US" sz="3600" b="0">
              <a:latin typeface="Comic Sans M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3366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ADB8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 6:Applications:Microsoft Office 98:Templates:Presentation Designs:Dad's Tie</Template>
  <TotalTime>1079</TotalTime>
  <Words>718</Words>
  <Application>Microsoft Office PowerPoint</Application>
  <PresentationFormat>On-screen Show (4:3)</PresentationFormat>
  <Paragraphs>95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Times New Roman</vt:lpstr>
      <vt:lpstr>Arial Black</vt:lpstr>
      <vt:lpstr>Arial</vt:lpstr>
      <vt:lpstr>Monotype Sorts</vt:lpstr>
      <vt:lpstr>Comic Sans MS</vt:lpstr>
      <vt:lpstr>Times</vt:lpstr>
      <vt:lpstr>Symbol</vt:lpstr>
      <vt:lpstr>Dad's Tie</vt:lpstr>
      <vt:lpstr>MS_ClipArt_Gallery</vt:lpstr>
      <vt:lpstr>The Five-Paragraph Essay</vt:lpstr>
      <vt:lpstr>Different Kinds of Writing</vt:lpstr>
      <vt:lpstr>Writing Essays</vt:lpstr>
      <vt:lpstr>Expository Writing Uses Transitions</vt:lpstr>
      <vt:lpstr>So, your teacher gives you a prompt and tells you to write an expository essay: </vt:lpstr>
      <vt:lpstr>It’s Easy!</vt:lpstr>
      <vt:lpstr>Use Correct  Paragraph Form</vt:lpstr>
      <vt:lpstr>The Beginning - Your First Sentences</vt:lpstr>
      <vt:lpstr>Now end with a conclusion:</vt:lpstr>
      <vt:lpstr>You already have your  first paragraph done!  Pretty easy, huh?  To make it even easier look at this organizational plan using color-coding. </vt:lpstr>
      <vt:lpstr>Paragraph 1: The Introduction</vt:lpstr>
      <vt:lpstr>Paragraph 1: Example </vt:lpstr>
      <vt:lpstr>Slide 13</vt:lpstr>
      <vt:lpstr>Paragraph 2: Example #1</vt:lpstr>
      <vt:lpstr>Paragraph 2: Example #1</vt:lpstr>
      <vt:lpstr>Slide 16</vt:lpstr>
      <vt:lpstr>Paragraph 3: Example #2</vt:lpstr>
      <vt:lpstr>Paragraph 3: Example #2</vt:lpstr>
      <vt:lpstr>Slide 19</vt:lpstr>
      <vt:lpstr>Paragraph 4: Example #3</vt:lpstr>
      <vt:lpstr>Paragraph 4: Example #3</vt:lpstr>
      <vt:lpstr>Paragraph 5: Conclusion (Restates Paragraph 1: Introduction)</vt:lpstr>
      <vt:lpstr>Paragraph 5: Conclusion (Restates Paragraph 1: Introduction)</vt:lpstr>
      <vt:lpstr>There you have it!</vt:lpstr>
      <vt:lpstr>Slide 25</vt:lpstr>
      <vt:lpstr>Slide 26</vt:lpstr>
      <vt:lpstr>Slide 27</vt:lpstr>
      <vt:lpstr>Have fun with your writing &amp; remember, you only need THREE IDEAS  for a great expository essay!</vt:lpstr>
    </vt:vector>
  </TitlesOfParts>
  <LinksUpToDate>false</LinksUpToDate>
  <SharedDoc>false</SharedDoc>
  <HyperlinkBase>http://www.asd.wednet.edu/pioneer/barnard/index.htm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Five-Paragraph Essay</dc:title>
  <dc:creator>Paula Barnard</dc:creator>
  <cp:lastModifiedBy>nnagell</cp:lastModifiedBy>
  <cp:revision>72</cp:revision>
  <cp:lastPrinted>2000-05-05T18:45:21Z</cp:lastPrinted>
  <dcterms:created xsi:type="dcterms:W3CDTF">2000-05-04T22:19:58Z</dcterms:created>
  <dcterms:modified xsi:type="dcterms:W3CDTF">2012-09-04T10:52:54Z</dcterms:modified>
</cp:coreProperties>
</file>